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7" r:id="rId9"/>
    <p:sldId id="469" r:id="rId10"/>
    <p:sldId id="470" r:id="rId11"/>
    <p:sldId id="472" r:id="rId12"/>
    <p:sldId id="473" r:id="rId13"/>
    <p:sldId id="475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9" r:id="rId34"/>
    <p:sldId id="496" r:id="rId35"/>
    <p:sldId id="497" r:id="rId36"/>
    <p:sldId id="498" r:id="rId37"/>
    <p:sldId id="500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74"/>
  </p:normalViewPr>
  <p:slideViewPr>
    <p:cSldViewPr snapToGrid="0">
      <p:cViewPr varScale="1">
        <p:scale>
          <a:sx n="124" d="100"/>
          <a:sy n="124" d="100"/>
        </p:scale>
        <p:origin x="1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837421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Lab 8: Coalescent Theory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388857" y="1078787"/>
            <a:ext cx="45051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E074A-93AA-DE45-8475-6FC173AA20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9" y="2043339"/>
            <a:ext cx="8630293" cy="31433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632CF3-EE4C-C54E-956E-68E7BBC5A21A}"/>
              </a:ext>
            </a:extLst>
          </p:cNvPr>
          <p:cNvSpPr txBox="1">
            <a:spLocks/>
          </p:cNvSpPr>
          <p:nvPr/>
        </p:nvSpPr>
        <p:spPr>
          <a:xfrm>
            <a:off x="1544664" y="6387101"/>
            <a:ext cx="61815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</a:t>
            </a:r>
            <a:r>
              <a:rPr lang="en-US" sz="1600" dirty="0" err="1">
                <a:latin typeface="+mn-lt"/>
              </a:rPr>
              <a:t>Leilart</a:t>
            </a:r>
            <a:r>
              <a:rPr lang="en-US" sz="1600" dirty="0">
                <a:latin typeface="+mn-lt"/>
              </a:rPr>
              <a:t> </a:t>
            </a:r>
            <a:r>
              <a:rPr lang="en-US" sz="1600" i="1" dirty="0">
                <a:latin typeface="+mn-lt"/>
              </a:rPr>
              <a:t>et al</a:t>
            </a:r>
            <a:r>
              <a:rPr lang="en-US" sz="1600" dirty="0">
                <a:latin typeface="+mn-lt"/>
              </a:rPr>
              <a:t> (2014) J. Phycology. Stolen from Wil </a:t>
            </a:r>
            <a:r>
              <a:rPr lang="en-US" sz="1600" dirty="0" err="1">
                <a:latin typeface="+mn-lt"/>
              </a:rPr>
              <a:t>Freyman’s</a:t>
            </a:r>
            <a:r>
              <a:rPr lang="en-US" sz="1600" dirty="0">
                <a:latin typeface="+mn-lt"/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EAE-89D1-0744-B3DD-68D96FE384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28800"/>
            <a:ext cx="4910841" cy="339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54402-E909-1841-B209-22DCC7456109}"/>
              </a:ext>
            </a:extLst>
          </p:cNvPr>
          <p:cNvSpPr/>
          <p:nvPr/>
        </p:nvSpPr>
        <p:spPr>
          <a:xfrm>
            <a:off x="76200" y="3886200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MRCA of all extant lineages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1F88B-8695-3049-B5A1-1C574AB8EEB5}"/>
              </a:ext>
            </a:extLst>
          </p:cNvPr>
          <p:cNvCxnSpPr>
            <a:stCxn id="6" idx="2"/>
            <a:endCxn id="24" idx="2"/>
          </p:cNvCxnSpPr>
          <p:nvPr/>
        </p:nvCxnSpPr>
        <p:spPr>
          <a:xfrm>
            <a:off x="914400" y="4532531"/>
            <a:ext cx="990600" cy="365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is the probability of them randomly “choosing” the same ancestor: 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  <a:blipFill>
                <a:blip r:embed="rId3"/>
                <a:stretch>
                  <a:fillRect l="-1444" t="-990" r="-2527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>
            <a:extLst>
              <a:ext uri="{FF2B5EF4-FFF2-40B4-BE49-F238E27FC236}">
                <a16:creationId xmlns:a16="http://schemas.microsoft.com/office/drawing/2014/main" id="{1BFDFACB-52A7-C348-B485-9D906573B3A6}"/>
              </a:ext>
            </a:extLst>
          </p:cNvPr>
          <p:cNvSpPr/>
          <p:nvPr/>
        </p:nvSpPr>
        <p:spPr>
          <a:xfrm>
            <a:off x="5257800" y="4876800"/>
            <a:ext cx="3680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Probability of coalescence for alleles in a diploid population would be 1/2N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1E9970-8985-D542-BD01-8094A80965D1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93C45-2C87-E24E-980A-A3CBF6766824}"/>
              </a:ext>
            </a:extLst>
          </p:cNvPr>
          <p:cNvSpPr/>
          <p:nvPr/>
        </p:nvSpPr>
        <p:spPr>
          <a:xfrm>
            <a:off x="4741544" y="241577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5C5819-CE09-324E-A4F5-53BD21F270A4}"/>
              </a:ext>
            </a:extLst>
          </p:cNvPr>
          <p:cNvSpPr/>
          <p:nvPr/>
        </p:nvSpPr>
        <p:spPr>
          <a:xfrm>
            <a:off x="4479216" y="2670611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C9C1E-9C45-C547-8E41-BF192A73C3C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4634590" y="2571153"/>
            <a:ext cx="133612" cy="126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2C9E2-8E95-E240-AD12-9239FDA2D2B4}"/>
              </a:ext>
            </a:extLst>
          </p:cNvPr>
          <p:cNvCxnSpPr>
            <a:cxnSpLocks/>
            <a:stCxn id="6" idx="1"/>
            <a:endCxn id="9" idx="5"/>
          </p:cNvCxnSpPr>
          <p:nvPr/>
        </p:nvCxnSpPr>
        <p:spPr>
          <a:xfrm flipH="1" flipV="1">
            <a:off x="4634590" y="2825985"/>
            <a:ext cx="146104" cy="1386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NOT coalescing in previous generation: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  <a:blipFill>
                <a:blip r:embed="rId3"/>
                <a:stretch>
                  <a:fillRect l="-1812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  <a:blipFill>
                <a:blip r:embed="rId3"/>
                <a:stretch>
                  <a:fillRect l="-1701" t="-833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32D115-3D54-6345-B089-F4E3F6891871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403AE-C0FC-0646-90FF-354C93C721C6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  <a:blipFill>
                <a:blip r:embed="rId3"/>
                <a:stretch>
                  <a:fillRect l="-1712" t="-56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9759AB-1EE6-2C4A-8F21-E28A548EA69E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AE97A2A-6937-184D-9924-82928005E229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  <a:blipFill>
                <a:blip r:embed="rId3"/>
                <a:stretch>
                  <a:fillRect l="-1712" t="-494" r="-1370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81E44-ED1B-434E-97C0-3C43C8265BBE}"/>
              </a:ext>
            </a:extLst>
          </p:cNvPr>
          <p:cNvSpPr/>
          <p:nvPr/>
        </p:nvSpPr>
        <p:spPr>
          <a:xfrm>
            <a:off x="5966086" y="5696263"/>
            <a:ext cx="2323475" cy="88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  <a:blipFill>
                <a:blip r:embed="rId3"/>
                <a:stretch>
                  <a:fillRect l="-1742" t="-885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84D7EA-794C-BE45-8764-786A0F3F76CF}"/>
              </a:ext>
            </a:extLst>
          </p:cNvPr>
          <p:cNvSpPr/>
          <p:nvPr/>
        </p:nvSpPr>
        <p:spPr>
          <a:xfrm>
            <a:off x="6002310" y="3410261"/>
            <a:ext cx="2369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</a:rPr>
              <a:t>(This is a geometric distribution)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4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  <a:blipFill>
                <a:blip r:embed="rId3"/>
                <a:stretch>
                  <a:fillRect l="-1730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3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  <a:blipFill>
                <a:blip r:embed="rId3"/>
                <a:stretch>
                  <a:fillRect l="-1730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becomes: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  <a:blipFill>
                <a:blip r:embed="rId3"/>
                <a:stretch>
                  <a:fillRect l="-1730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“The Coalescent”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446A-7ABA-1840-A2F0-A5715B235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368" y="236295"/>
            <a:ext cx="1990407" cy="2357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174875" y="1993188"/>
            <a:ext cx="7253341" cy="417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Described as the “n-coalescent” by John Kingman (1982)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Provides a way to generate a theoretical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distribution of genealogies </a:t>
            </a:r>
            <a:r>
              <a:rPr lang="en-US" sz="2800" dirty="0">
                <a:latin typeface="+mn-lt"/>
              </a:rPr>
              <a:t>to compare with observed data to infer demographic history of a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Requires an assumed simplistic model of population demographics 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Mean generations for coalescence between any two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for coalescence of ALL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  <a:blipFill>
                <a:blip r:embed="rId3"/>
                <a:stretch>
                  <a:fillRect l="-17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/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(Insert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if diploid)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  <a:blipFill>
                <a:blip r:embed="rId4"/>
                <a:stretch>
                  <a:fillRect l="-4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3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78" y="220446"/>
            <a:ext cx="3977794" cy="754757"/>
          </a:xfrm>
        </p:spPr>
        <p:txBody>
          <a:bodyPr>
            <a:normAutofit/>
          </a:bodyPr>
          <a:lstStyle/>
          <a:p>
            <a:r>
              <a:rPr lang="en-US" sz="3600" dirty="0"/>
              <a:t>Why do we care???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976442" y="1135643"/>
                <a:ext cx="7430957" cy="2729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coalescence (and expected coalescent times) are related to population size! Given one parameter we can estimate the other.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2" y="1135643"/>
                <a:ext cx="7430957" cy="2729273"/>
              </a:xfrm>
              <a:prstGeom prst="rect">
                <a:avLst/>
              </a:prstGeom>
              <a:blipFill>
                <a:blip r:embed="rId2"/>
                <a:stretch>
                  <a:fillRect l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706D8F-DC9A-2D44-B5A2-99916F2FF1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67" y="3253471"/>
            <a:ext cx="7255933" cy="31754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3017865" y="6387101"/>
            <a:ext cx="325593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Drummond et al (2003). TREE</a:t>
            </a:r>
          </a:p>
        </p:txBody>
      </p:sp>
    </p:spTree>
    <p:extLst>
      <p:ext uri="{BB962C8B-B14F-4D97-AF65-F5344CB8AC3E}">
        <p14:creationId xmlns:p14="http://schemas.microsoft.com/office/powerpoint/2010/main" val="173010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92464" y="6471769"/>
            <a:ext cx="3941735" cy="301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Stolen from Mick Elliot and Arne </a:t>
            </a:r>
            <a:r>
              <a:rPr lang="en-US" sz="1600" dirty="0" err="1">
                <a:latin typeface="+mn-lt"/>
              </a:rPr>
              <a:t>Mooers</a:t>
            </a:r>
            <a:r>
              <a:rPr lang="en-US" sz="1600" dirty="0">
                <a:latin typeface="+mn-lt"/>
              </a:rPr>
              <a:t>’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2536-EC5F-C443-B229-E66922BD9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1035011"/>
            <a:ext cx="7804900" cy="45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Coalescent trees are top-heavy, with most coalescence happening very quickly… 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DB59F-AE67-6741-9DDE-707B82DE0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385486" y="1717428"/>
            <a:ext cx="2863850" cy="410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B7E0-186B-8744-952F-039414B7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29098" y="3106904"/>
            <a:ext cx="2827136" cy="1134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53CE3-DB46-AA4E-92A1-CFF3002E5CD6}"/>
              </a:ext>
            </a:extLst>
          </p:cNvPr>
          <p:cNvSpPr/>
          <p:nvPr/>
        </p:nvSpPr>
        <p:spPr>
          <a:xfrm>
            <a:off x="6262557" y="1995635"/>
            <a:ext cx="135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Coalescence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E24EA-DA96-DA42-A959-1B191605B890}"/>
              </a:ext>
            </a:extLst>
          </p:cNvPr>
          <p:cNvSpPr/>
          <p:nvPr/>
        </p:nvSpPr>
        <p:spPr>
          <a:xfrm rot="16200000">
            <a:off x="736860" y="3556411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47845-FFBC-874C-AB54-1151A0C9E31F}"/>
              </a:ext>
            </a:extLst>
          </p:cNvPr>
          <p:cNvCxnSpPr>
            <a:cxnSpLocks/>
          </p:cNvCxnSpPr>
          <p:nvPr/>
        </p:nvCxnSpPr>
        <p:spPr>
          <a:xfrm>
            <a:off x="1371600" y="2404533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Exponential nature of time between coalescent events makes the coalescent distribution very noisy… Here are some trees simulated under identical conditions: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FF12C-A268-4B45-B43F-8CF9B88B5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7" y="2436475"/>
            <a:ext cx="3797300" cy="320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2435E-9C80-7340-8F48-97FD0143D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50" y="2442543"/>
            <a:ext cx="3862917" cy="32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coalescent can be used to simulate large numbers of possible genealogies. </a:t>
            </a:r>
            <a:r>
              <a:rPr lang="en-US" sz="2000" b="1" dirty="0">
                <a:latin typeface="Cambria" panose="02040503050406030204" pitchFamily="18" charset="0"/>
              </a:rPr>
              <a:t>Some genealogies are more likely than others.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7801-FE88-0240-AF66-5A68B4A857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2354515"/>
            <a:ext cx="7543800" cy="2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Wright-Fisher assumption of fixed N</a:t>
            </a:r>
            <a:r>
              <a:rPr lang="en-US" sz="2000" baseline="-25000" dirty="0">
                <a:latin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</a:rPr>
              <a:t> likely is inaccurate… </a:t>
            </a:r>
          </a:p>
          <a:p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Ancestral population size changes effect the expected rate of coalescence: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A218E-B5D5-9F40-A922-9FE8C84D5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067" y="2544590"/>
            <a:ext cx="3369733" cy="4095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A30FA2-D6EF-EF44-AD7E-77B9F2BFA3FD}"/>
              </a:ext>
            </a:extLst>
          </p:cNvPr>
          <p:cNvSpPr/>
          <p:nvPr/>
        </p:nvSpPr>
        <p:spPr>
          <a:xfrm rot="16200000">
            <a:off x="533660" y="4182944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CC91E-4D9F-4E44-B58C-5F55DEFCB1F5}"/>
              </a:ext>
            </a:extLst>
          </p:cNvPr>
          <p:cNvCxnSpPr>
            <a:cxnSpLocks/>
          </p:cNvCxnSpPr>
          <p:nvPr/>
        </p:nvCxnSpPr>
        <p:spPr>
          <a:xfrm>
            <a:off x="1168400" y="3031066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/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=14,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=7,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Cambria" panose="02040503050406030204" pitchFamily="18" charset="0"/>
                  </a:rPr>
                  <a:t>Coalescence happens twice as fast when N</a:t>
                </a:r>
                <a:r>
                  <a:rPr lang="en-US" b="1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b="1" dirty="0">
                    <a:latin typeface="Cambria" panose="02040503050406030204" pitchFamily="18" charset="0"/>
                  </a:rPr>
                  <a:t> is reduced by half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  <a:blipFill>
                <a:blip r:embed="rId3"/>
                <a:stretch>
                  <a:fillRect l="-1342" t="-90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use departure from expected coalescent distribution to infer demographic change!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2B1A1-98E9-AA43-B5F7-EF66CDB2320C}"/>
              </a:ext>
            </a:extLst>
          </p:cNvPr>
          <p:cNvSpPr/>
          <p:nvPr/>
        </p:nvSpPr>
        <p:spPr>
          <a:xfrm>
            <a:off x="4938011" y="3244335"/>
            <a:ext cx="377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</a:rPr>
              <a:t>As expected, most coalescence happens very quickly, although there is a lot of variation among genes.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424422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Decreases in effective population size (e.g. a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bottleneck</a:t>
            </a:r>
            <a:r>
              <a:rPr lang="en-US" sz="2000" b="1" dirty="0">
                <a:latin typeface="Cambria" panose="02040503050406030204" pitchFamily="18" charset="0"/>
              </a:rPr>
              <a:t>) cause increased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E90D3-38E9-C747-86B6-1027193FF8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233" y="2521938"/>
            <a:ext cx="4017433" cy="3745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Bottleneck to 10%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Increases in effective population size (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expansion</a:t>
            </a:r>
            <a:r>
              <a:rPr lang="en-US" sz="2000" b="1" dirty="0">
                <a:latin typeface="Cambria" panose="02040503050406030204" pitchFamily="18" charset="0"/>
              </a:rPr>
              <a:t>) cause decreased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Growth to 500%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E489-20A8-864B-8CA3-D71D81A3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684" y="2563752"/>
            <a:ext cx="387985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The Wright-Fisher Model (1930)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349536" y="3647325"/>
            <a:ext cx="8794464" cy="293841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Discrete, non-overlapping generations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Fixed and finite population size (N</a:t>
            </a:r>
            <a:r>
              <a:rPr lang="en-US" sz="2800" baseline="-25000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)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Random mating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population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Full neutrality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Predicts all change due to genetic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7ECC-5863-0E47-A401-03DCFC3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1" y="1010773"/>
            <a:ext cx="24003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51D79-A4C2-664F-A2CF-106C1E339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995" y="982579"/>
            <a:ext cx="2453382" cy="2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0B554-C41B-A740-A97A-23B224B99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2" y="2184401"/>
            <a:ext cx="7008633" cy="38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9D37A-9532-B64D-AB15-96707D8880E0}"/>
              </a:ext>
            </a:extLst>
          </p:cNvPr>
          <p:cNvSpPr/>
          <p:nvPr/>
        </p:nvSpPr>
        <p:spPr>
          <a:xfrm>
            <a:off x="7466760" y="2761733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A6321-51AF-8F47-A81C-860A85DBCE0E}"/>
              </a:ext>
            </a:extLst>
          </p:cNvPr>
          <p:cNvSpPr/>
          <p:nvPr/>
        </p:nvSpPr>
        <p:spPr>
          <a:xfrm>
            <a:off x="7466760" y="3820066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↓↓N</a:t>
            </a:r>
            <a:r>
              <a:rPr lang="en-US" sz="2800" baseline="-25000" dirty="0">
                <a:solidFill>
                  <a:schemeClr val="accent2"/>
                </a:solidFill>
              </a:rPr>
              <a:t>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57779-DB95-8A45-A5D8-2EE7FA973741}"/>
              </a:ext>
            </a:extLst>
          </p:cNvPr>
          <p:cNvSpPr/>
          <p:nvPr/>
        </p:nvSpPr>
        <p:spPr>
          <a:xfrm>
            <a:off x="7627627" y="5056200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1018804" y="6427801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Mick Elliot’s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31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08FA-8758-524E-8D83-43DCB7762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8" y="1981200"/>
            <a:ext cx="3545938" cy="424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/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Population size inferred length of 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coalescent intervals </a:t>
                </a:r>
                <a:r>
                  <a:rPr lang="en-US" dirty="0">
                    <a:latin typeface="Cambria" panose="02040503050406030204" pitchFamily="18" charset="0"/>
                  </a:rPr>
                  <a:t>(branch lengths between coalescent events, or nodes)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Mean pop size per interval: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number of lineages in interval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interval size (branch length)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  <a:blipFill>
                <a:blip r:embed="rId3"/>
                <a:stretch>
                  <a:fillRect l="-1003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BEAST (what we will use) takes a Bayesian approach: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1ECEA-7926-C14E-AADD-8DC413B91591}"/>
              </a:ext>
            </a:extLst>
          </p:cNvPr>
          <p:cNvSpPr/>
          <p:nvPr/>
        </p:nvSpPr>
        <p:spPr>
          <a:xfrm>
            <a:off x="4811012" y="2008202"/>
            <a:ext cx="3774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>
                <a:latin typeface="Cambria" panose="02040503050406030204" pitchFamily="18" charset="0"/>
              </a:rPr>
              <a:t>MCMC sampling co-estimates genealogy, parameters of substitution model, and demographic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Still considers changes at certain intervals, but takes into account error (e.g. in inference of genealogical model)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8CCD4-0FAD-3D4C-9393-FD06EA224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1667934"/>
            <a:ext cx="2741246" cy="2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F6DCE-1A2A-7A4D-B876-51DEDE1FD1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00" y="3974193"/>
            <a:ext cx="2895600" cy="2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044176" y="1076377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also explore deviations at other assumptions of the Wright-Fisher model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Selection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ECB52-1880-2848-8F4A-3A66A4C0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601" y="1763727"/>
            <a:ext cx="5926665" cy="4941873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CB16621F-DBD4-8049-B0E3-4EDCFA21CD36}"/>
              </a:ext>
            </a:extLst>
          </p:cNvPr>
          <p:cNvSpPr/>
          <p:nvPr/>
        </p:nvSpPr>
        <p:spPr>
          <a:xfrm>
            <a:off x="5105399" y="1600200"/>
            <a:ext cx="414867" cy="355600"/>
          </a:xfrm>
          <a:prstGeom prst="upArrow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5386EBD-D2FF-D540-940B-3291A7A4086D}"/>
              </a:ext>
            </a:extLst>
          </p:cNvPr>
          <p:cNvSpPr/>
          <p:nvPr/>
        </p:nvSpPr>
        <p:spPr>
          <a:xfrm rot="10800000">
            <a:off x="7306733" y="1608666"/>
            <a:ext cx="414867" cy="355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02869-E8BE-F44D-B770-80AD46D8A52B}"/>
              </a:ext>
            </a:extLst>
          </p:cNvPr>
          <p:cNvSpPr/>
          <p:nvPr/>
        </p:nvSpPr>
        <p:spPr>
          <a:xfrm>
            <a:off x="3144057" y="6596390"/>
            <a:ext cx="3541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</a:rPr>
              <a:t>Bamshad</a:t>
            </a:r>
            <a:r>
              <a:rPr lang="en-US" sz="1100" dirty="0">
                <a:latin typeface="Cambria" panose="02040503050406030204" pitchFamily="18" charset="0"/>
              </a:rPr>
              <a:t> and Wooding (2003) Nature Reviews Genetics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126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B459B-8621-E54F-8BFD-602971AB4C3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53" y="1684867"/>
            <a:ext cx="4159747" cy="40081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1B696-8359-4D4D-8C8B-AB8A303A4FCC}"/>
              </a:ext>
            </a:extLst>
          </p:cNvPr>
          <p:cNvSpPr/>
          <p:nvPr/>
        </p:nvSpPr>
        <p:spPr>
          <a:xfrm>
            <a:off x="4726345" y="1821935"/>
            <a:ext cx="42483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ambria" panose="02040503050406030204" pitchFamily="18" charset="0"/>
              </a:rPr>
              <a:t>Stochasticity in lineage sorting process (alleles randomly fixing in divergent populations) can cause variation in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 </a:t>
            </a:r>
            <a:r>
              <a:rPr lang="en-US" sz="2400" dirty="0">
                <a:latin typeface="Cambria" panose="02040503050406030204" pitchFamily="18" charset="0"/>
              </a:rPr>
              <a:t>discordance makes inferring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species trees </a:t>
            </a:r>
            <a:r>
              <a:rPr lang="en-US" sz="2400" dirty="0">
                <a:latin typeface="Cambria" panose="02040503050406030204" pitchFamily="18" charset="0"/>
              </a:rPr>
              <a:t>difficult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84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2CA7A-B638-D943-98BB-F0EFC4D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33" y="1845733"/>
            <a:ext cx="3670300" cy="4478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E89BF-8E3F-1D4B-B588-617E8EB11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83" y="2065867"/>
            <a:ext cx="4178113" cy="4036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4487333" y="1792435"/>
            <a:ext cx="4205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Optimality criterion for phylogenetics using the MSC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DABA-D6B5-6847-A837-0C9E6666A33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2894" y="2709333"/>
            <a:ext cx="7482840" cy="3254586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7A4BDA0-48EF-8746-AAD7-1575834323BE}"/>
              </a:ext>
            </a:extLst>
          </p:cNvPr>
          <p:cNvSpPr txBox="1"/>
          <p:nvPr/>
        </p:nvSpPr>
        <p:spPr>
          <a:xfrm>
            <a:off x="1500293" y="5944766"/>
            <a:ext cx="7842336" cy="615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latin typeface="Cambria" panose="02040503050406030204" pitchFamily="18" charset="0"/>
              </a:rPr>
              <a:t>Species tree				Gene trees</a:t>
            </a:r>
            <a:endParaRPr sz="1400" dirty="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1143000" y="1648501"/>
            <a:ext cx="72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Conceptually, this can be understood as comparing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expected distribution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 of gene trees for a given species tree, with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observed distribution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(e.g. our data)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6A25-6668-3A42-81A9-02F45F07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592916"/>
            <a:ext cx="135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2483508" y="1262643"/>
            <a:ext cx="469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</a:rPr>
              <a:t>mtDNA</a:t>
            </a:r>
            <a:r>
              <a:rPr lang="en-US" sz="2000" b="1" dirty="0">
                <a:latin typeface="Cambria" panose="02040503050406030204" pitchFamily="18" charset="0"/>
              </a:rPr>
              <a:t> from Bison in North America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34" y="101600"/>
            <a:ext cx="2785534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Today’s Dataset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C8D69-E370-B444-BF50-0A54BAEB7A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334" y="2134841"/>
            <a:ext cx="8111067" cy="3878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96F89-949C-AC40-A0CB-0C687098F269}"/>
              </a:ext>
            </a:extLst>
          </p:cNvPr>
          <p:cNvSpPr/>
          <p:nvPr/>
        </p:nvSpPr>
        <p:spPr>
          <a:xfrm>
            <a:off x="2592759" y="6488668"/>
            <a:ext cx="3634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</a:rPr>
              <a:t>Image from Wil </a:t>
            </a:r>
            <a:r>
              <a:rPr lang="en-US" sz="1100" dirty="0" err="1">
                <a:latin typeface="Cambria" panose="02040503050406030204" pitchFamily="18" charset="0"/>
              </a:rPr>
              <a:t>Freyman’s</a:t>
            </a:r>
            <a:r>
              <a:rPr lang="en-US" sz="1100" dirty="0">
                <a:latin typeface="Cambria" panose="02040503050406030204" pitchFamily="18" charset="0"/>
              </a:rPr>
              <a:t> slides, Drummond et al (2005)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650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64EFB8-0566-CB4E-8170-927972FE6758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85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9C26E-F1E3-0E43-8AB8-006D2455C320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8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30B0D-B424-6042-80C1-EBB38A6FF1C1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2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94932-D640-5848-A703-D678316D1F5F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64B933-AB7E-C145-BC3A-E78AA19D664D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B36C81-F5B6-D448-BF14-5A51AC4E57BD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C71E53C-B60A-024D-AA1E-5DA3E5CB02DA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836A1A-35AC-F84A-B52B-3AC053CBAE33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8D9233-BC20-8C4C-BD9F-9D396F2E5577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C729C6-1DC5-D442-9BBF-66C7511A0C7C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BB4A88-7722-E34F-AC70-9D9D96DA132B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E3272E-C991-6043-82DC-D9E89B5C0881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C87314-8F1E-9E4C-B93D-FFF06D4A7B97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9C0653-A410-4540-9133-4A83A5F7D5C6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83C18DC-B9BB-284C-998C-1AD4B4EA4D9F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ACCE615-975A-EC47-93CC-8805C26A6C23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009C16-8578-4D40-96AB-73C792082438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0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7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1CD0F86-DCC7-844F-AF22-19E097FB8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524000"/>
            <a:ext cx="4876800" cy="3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4689</TotalTime>
  <Words>1102</Words>
  <Application>Microsoft Macintosh PowerPoint</Application>
  <PresentationFormat>On-screen Show (4:3)</PresentationFormat>
  <Paragraphs>208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Cambria Math</vt:lpstr>
      <vt:lpstr>StarSymbol</vt:lpstr>
      <vt:lpstr>Office Theme</vt:lpstr>
      <vt:lpstr>Lab 8: Coalescent Theory</vt:lpstr>
      <vt:lpstr>“The Coalescent” </vt:lpstr>
      <vt:lpstr>The Wright-Fisher Model (1930)</vt:lpstr>
      <vt:lpstr>Forward-time Wright-Fisher model</vt:lpstr>
      <vt:lpstr>Forward-time Wright-Fisher model</vt:lpstr>
      <vt:lpstr>Forward-time Wright-Fisher model</vt:lpstr>
      <vt:lpstr>Forward-time Wright-Fisher model</vt:lpstr>
      <vt:lpstr>Forward-time Wright-Fisher model</vt:lpstr>
      <vt:lpstr>Coalescent Theory: Looking at same process backwards in time</vt:lpstr>
      <vt:lpstr>Coalescent Theory: Looking at same process backwards in time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Why do we care???</vt:lpstr>
      <vt:lpstr>Properties of the coalescent</vt:lpstr>
      <vt:lpstr>Properties of the coalescent</vt:lpstr>
      <vt:lpstr>Properties of the coalescent</vt:lpstr>
      <vt:lpstr>Properties of the coalescent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Selection</vt:lpstr>
      <vt:lpstr>Uses of coalescent theory: Phylogenetics</vt:lpstr>
      <vt:lpstr>Uses of coalescent theory: Phylogenetics</vt:lpstr>
      <vt:lpstr>Uses of coalescent theory: Phylogenetics</vt:lpstr>
      <vt:lpstr>Today’s Dataset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373</cp:revision>
  <cp:lastPrinted>2014-01-15T01:50:06Z</cp:lastPrinted>
  <dcterms:created xsi:type="dcterms:W3CDTF">2006-08-16T00:00:00Z</dcterms:created>
  <dcterms:modified xsi:type="dcterms:W3CDTF">2018-03-12T21:46:09Z</dcterms:modified>
</cp:coreProperties>
</file>